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  <p:embeddedFont>
      <p:font typeface="Proxima Nova Semibold"/>
      <p:regular r:id="rId45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7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Light-italic.fntdata"/><Relationship Id="rId24" Type="http://schemas.openxmlformats.org/officeDocument/2006/relationships/slide" Target="slides/slide19.xml"/><Relationship Id="rId46" Type="http://schemas.openxmlformats.org/officeDocument/2006/relationships/font" Target="fonts/ProximaNovaSemibold-bold.fntdata"/><Relationship Id="rId23" Type="http://schemas.openxmlformats.org/officeDocument/2006/relationships/slide" Target="slides/slide18.xml"/><Relationship Id="rId45" Type="http://schemas.openxmlformats.org/officeDocument/2006/relationships/font" Target="fonts/ProximaNova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roximaNova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90e94287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90e94287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90e94287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90e94287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90e94287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90e94287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deal with the linearly </a:t>
            </a:r>
            <a:r>
              <a:rPr lang="en"/>
              <a:t>inseparable </a:t>
            </a:r>
            <a:r>
              <a:rPr lang="en"/>
              <a:t>cases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90e942876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90e942876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deal with the linearly inseparable cases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90e94287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90e94287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Rectified Linear Unit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90e94287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90e94287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90e94287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90e94287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90e94287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90e94287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90e94287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90e94287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90e94287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90e94287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916d8d7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916d8d7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In short, machine learning is AI that can automatically adapt with minimal human interference.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90e94287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90e94287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90e94287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90e94287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90e94287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90e94287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0e94287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90e94287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90e942876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90e94287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90e94287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90e94287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90e94287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90e94287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90e9428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90e9428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90e94287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90e94287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90e94287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90e94287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In short, machine learning is AI that can automatically adapt with minimal human interference.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90e94287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90e94287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90e94287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90e94287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network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90e94287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90e94287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90e94287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90e94287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90e94287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90e94287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 flipH="1">
            <a:off x="-584425" y="-149175"/>
            <a:ext cx="2108400" cy="2096700"/>
          </a:xfrm>
          <a:prstGeom prst="diagStripe">
            <a:avLst>
              <a:gd fmla="val 50000" name="adj"/>
            </a:avLst>
          </a:prstGeom>
          <a:noFill/>
          <a:ln cap="flat" cmpd="sng" w="1905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02663"/>
            <a:ext cx="9144000" cy="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rot="-5400000">
            <a:off x="-784025" y="1265775"/>
            <a:ext cx="3967200" cy="3980100"/>
          </a:xfrm>
          <a:prstGeom prst="diagStripe">
            <a:avLst>
              <a:gd fmla="val 58774" name="adj"/>
            </a:avLst>
          </a:prstGeom>
          <a:solidFill>
            <a:srgbClr val="FFFFFF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5400000">
            <a:off x="-592870" y="148715"/>
            <a:ext cx="5134200" cy="5153700"/>
          </a:xfrm>
          <a:prstGeom prst="diagStripe">
            <a:avLst>
              <a:gd fmla="val 50000" name="adj"/>
            </a:avLst>
          </a:prstGeom>
          <a:solidFill>
            <a:srgbClr val="FFFFFF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5400000">
            <a:off x="1537175" y="1934325"/>
            <a:ext cx="3291900" cy="3318300"/>
          </a:xfrm>
          <a:prstGeom prst="diagStripe">
            <a:avLst>
              <a:gd fmla="val 50000" name="adj"/>
            </a:avLst>
          </a:prstGeom>
          <a:noFill/>
          <a:ln cap="flat" cmpd="sng" w="19050">
            <a:solidFill>
              <a:srgbClr val="EB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-584425" y="524625"/>
            <a:ext cx="4761300" cy="4714800"/>
          </a:xfrm>
          <a:prstGeom prst="straightConnector1">
            <a:avLst/>
          </a:prstGeom>
          <a:noFill/>
          <a:ln cap="flat" cmpd="sng" w="19050">
            <a:solidFill>
              <a:srgbClr val="FEFEFE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22960" y="56247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Lato"/>
              <a:buNone/>
              <a:defRPr i="0" sz="36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 "/>
              <a:defRPr i="0" sz="15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◦"/>
              <a:defRPr i="0" sz="14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2747" y="212225"/>
            <a:ext cx="1524740" cy="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-92675" y="4633775"/>
            <a:ext cx="9290700" cy="509700"/>
          </a:xfrm>
          <a:prstGeom prst="rect">
            <a:avLst/>
          </a:prstGeom>
          <a:solidFill>
            <a:srgbClr val="001F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22850" y="4633763"/>
            <a:ext cx="9144000" cy="415500"/>
            <a:chOff x="0" y="4678388"/>
            <a:chExt cx="9144000" cy="415500"/>
          </a:xfrm>
        </p:grpSpPr>
        <p:sp>
          <p:nvSpPr>
            <p:cNvPr id="28" name="Google Shape;28;p4"/>
            <p:cNvSpPr txBox="1"/>
            <p:nvPr/>
          </p:nvSpPr>
          <p:spPr>
            <a:xfrm>
              <a:off x="0" y="4678388"/>
              <a:ext cx="9144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UNIVERSITY OF TORONTO MACHINE INTELLIGENCE STUDENT TEAM</a:t>
              </a:r>
              <a:endParaRPr sz="150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29" name="Google Shape;29;p4"/>
            <p:cNvCxnSpPr/>
            <p:nvPr/>
          </p:nvCxnSpPr>
          <p:spPr>
            <a:xfrm>
              <a:off x="477000" y="4678975"/>
              <a:ext cx="8190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_HEADER_1">
    <p:bg>
      <p:bgPr>
        <a:solidFill>
          <a:srgbClr val="001F6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333A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b="0" i="0" sz="6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showMasterSp="0">
  <p:cSld name="SECTION_HEADER_2">
    <p:bg>
      <p:bgPr>
        <a:solidFill>
          <a:srgbClr val="001F6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333A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b="0" i="0" sz="6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3450" y="193525"/>
            <a:ext cx="3742675" cy="29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1F6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-225" y="4677725"/>
            <a:ext cx="9144000" cy="412800"/>
          </a:xfrm>
          <a:prstGeom prst="rect">
            <a:avLst/>
          </a:prstGeom>
          <a:solidFill>
            <a:srgbClr val="EB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University of Toronto Machine Intelligence Student Team</a:t>
            </a:r>
            <a:endParaRPr>
              <a:solidFill>
                <a:srgbClr val="0000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oursera.org/programs/coursera-for-university-of-toronto-ql0lg?currentTab=CATALOG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Group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Intro :)</a:t>
            </a:r>
            <a:endParaRPr/>
          </a:p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Lindy Zhai, Mindy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University of  Toronto Machine Intelligence Team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Weight Update;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736" y="1152475"/>
            <a:ext cx="5476526" cy="29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Weight Update;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0702"/>
            <a:ext cx="3659575" cy="20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624" y="1243087"/>
            <a:ext cx="4578475" cy="27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Perceptrons;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660" y="1152475"/>
            <a:ext cx="5298675" cy="32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Perceptrons;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00" y="1405362"/>
            <a:ext cx="5519575" cy="2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Activation Function;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988350" y="1571925"/>
            <a:ext cx="1274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EFEFE"/>
                </a:solidFill>
              </a:rPr>
              <a:t>Relu</a:t>
            </a:r>
            <a:endParaRPr sz="1700">
              <a:solidFill>
                <a:srgbClr val="FEFEFE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EFEFE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75" y="1141425"/>
            <a:ext cx="1984125" cy="32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75" y="1959025"/>
            <a:ext cx="2053101" cy="15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925" y="1959021"/>
            <a:ext cx="1742699" cy="16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6170500" y="1535425"/>
            <a:ext cx="17427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EFEFE"/>
                </a:solidFill>
              </a:rPr>
              <a:t>Leaky-</a:t>
            </a:r>
            <a:r>
              <a:rPr lang="en" sz="1700">
                <a:solidFill>
                  <a:srgbClr val="FEFEFE"/>
                </a:solidFill>
              </a:rPr>
              <a:t>Relu</a:t>
            </a:r>
            <a:endParaRPr sz="1700">
              <a:solidFill>
                <a:srgbClr val="FEFEFE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Activation Function;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863" y="1152475"/>
            <a:ext cx="3894275" cy="30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Activation Function;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398" y="1016350"/>
            <a:ext cx="3865499" cy="3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Activation Function;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208" y="1152475"/>
            <a:ext cx="4061574" cy="32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Quiz!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Jk no </a:t>
            </a:r>
            <a:r>
              <a:rPr lang="en" sz="6000">
                <a:solidFill>
                  <a:schemeClr val="lt1"/>
                </a:solidFill>
              </a:rPr>
              <a:t>Quiz.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Coursera</a:t>
            </a:r>
            <a:r>
              <a:rPr lang="en"/>
              <a:t>;</a:t>
            </a:r>
            <a:endParaRPr/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250875" y="3452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https://www.coursera.org/programs/coursera-for-university-of-toronto-ql0lg?currentTab=CATALOG</a:t>
            </a:r>
            <a:endParaRPr b="1">
              <a:solidFill>
                <a:srgbClr val="FEFEFE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EFEFE"/>
              </a:solidFill>
            </a:endParaRPr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3999"/>
            <a:ext cx="9144003" cy="236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yes</a:t>
            </a:r>
            <a:r>
              <a:rPr lang="en" sz="6000">
                <a:solidFill>
                  <a:schemeClr val="lt1"/>
                </a:solidFill>
              </a:rPr>
              <a:t> Quiz!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441" y="918523"/>
            <a:ext cx="681912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38" y="1292738"/>
            <a:ext cx="7134525" cy="25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75" y="1437478"/>
            <a:ext cx="7012849" cy="2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63" y="1477726"/>
            <a:ext cx="7766876" cy="19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63" y="1477726"/>
            <a:ext cx="7766876" cy="19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 #1;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350" y="1693974"/>
            <a:ext cx="6913299" cy="17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Next Session</a:t>
            </a:r>
            <a:r>
              <a:rPr lang="en">
                <a:solidFill>
                  <a:schemeClr val="lt1"/>
                </a:solidFill>
              </a:rPr>
              <a:t>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Loss functions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Backpropagation &amp; Delta Rule (math!)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Lots of example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Optimization intro (make your “machine” learn)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expect?</a:t>
            </a:r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A lotta fun! (check syllabus)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Q</a:t>
            </a:r>
            <a:r>
              <a:rPr lang="en" sz="2000">
                <a:solidFill>
                  <a:srgbClr val="FFFFFF"/>
                </a:solidFill>
              </a:rPr>
              <a:t>uizzes (Q&amp;A)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General Q&amp;A sessions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Maybe assignments? (You request it, we do it!)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Fun projects collaborations with the project workshops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Learning;</a:t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EFEFE"/>
                </a:solidFill>
              </a:rPr>
              <a:t>Machine Learning</a:t>
            </a:r>
            <a:r>
              <a:rPr lang="en" sz="2000">
                <a:solidFill>
                  <a:srgbClr val="FEFEFE"/>
                </a:solidFill>
              </a:rPr>
              <a:t>:</a:t>
            </a:r>
            <a:endParaRPr sz="2000">
              <a:solidFill>
                <a:srgbClr val="FEFEFE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EFEFE"/>
                </a:solidFill>
              </a:rPr>
              <a:t>AI that automatically adapt with minimal human interface.</a:t>
            </a:r>
            <a:endParaRPr i="1" sz="2000">
              <a:solidFill>
                <a:srgbClr val="FEFEFE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EFEF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EFEFE"/>
                </a:solidFill>
              </a:rPr>
              <a:t>Then what’s deep learning?</a:t>
            </a:r>
            <a:endParaRPr b="1" sz="2000">
              <a:solidFill>
                <a:srgbClr val="FEFEFE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FEFE"/>
                </a:solidFill>
              </a:rPr>
              <a:t>Neural Networks</a:t>
            </a:r>
            <a:endParaRPr b="1" sz="3000">
              <a:solidFill>
                <a:srgbClr val="FEFEFE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EFEFE"/>
                </a:solidFill>
              </a:rPr>
              <a:t> </a:t>
            </a:r>
            <a:endParaRPr sz="2000">
              <a:solidFill>
                <a:srgbClr val="FEFEF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deep learning projects;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333850" y="395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https://github.com/ieee8023/deep-learning-datasets/tree/master/chihuahua-muffin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25" y="1152475"/>
            <a:ext cx="6089550" cy="26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deep learning projects;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50" y="1152475"/>
            <a:ext cx="4359900" cy="3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deep learning projects</a:t>
            </a:r>
            <a:r>
              <a:rPr lang="en">
                <a:solidFill>
                  <a:schemeClr val="lt1"/>
                </a:solidFill>
              </a:rPr>
              <a:t>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750" y="1292900"/>
            <a:ext cx="4232475" cy="2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33850" y="395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https://paperswithcode.com/task/semantic-segmentation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deep learning projects;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33863" y="4039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https://www.artbreeder.com/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337" y="1017725"/>
            <a:ext cx="3201626" cy="320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Neurons (perceptrons)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0" y="1152473"/>
            <a:ext cx="7598598" cy="31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